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e" charset="1" panose="02000506040000020004"/>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Halant" charset="1" panose="00000500000000000000"/>
      <p:regular r:id="rId17"/>
    </p:embeddedFont>
    <p:embeddedFont>
      <p:font typeface="Halant Bold" charset="1" panose="00000800000000000000"/>
      <p:regular r:id="rId18"/>
    </p:embeddedFont>
    <p:embeddedFont>
      <p:font typeface="Halant Light" charset="1" panose="00000400000000000000"/>
      <p:regular r:id="rId19"/>
    </p:embeddedFont>
    <p:embeddedFont>
      <p:font typeface="Halant Medium" charset="1" panose="00000600000000000000"/>
      <p:regular r:id="rId20"/>
    </p:embeddedFont>
    <p:embeddedFont>
      <p:font typeface="Halant Semi-Bold" charset="1" panose="00000700000000000000"/>
      <p:regular r:id="rId21"/>
    </p:embeddedFont>
    <p:embeddedFont>
      <p:font typeface="HK Grotesk" charset="1" panose="00000500000000000000"/>
      <p:regular r:id="rId22"/>
    </p:embeddedFont>
    <p:embeddedFont>
      <p:font typeface="HK Grotesk Bold" charset="1" panose="00000800000000000000"/>
      <p:regular r:id="rId23"/>
    </p:embeddedFont>
    <p:embeddedFont>
      <p:font typeface="HK Grotesk Italics" charset="1" panose="00000500000000000000"/>
      <p:regular r:id="rId24"/>
    </p:embeddedFont>
    <p:embeddedFont>
      <p:font typeface="HK Grotesk Bold Italics" charset="1" panose="00000800000000000000"/>
      <p:regular r:id="rId25"/>
    </p:embeddedFont>
    <p:embeddedFont>
      <p:font typeface="HK Grotesk Light" charset="1" panose="00000400000000000000"/>
      <p:regular r:id="rId26"/>
    </p:embeddedFont>
    <p:embeddedFont>
      <p:font typeface="HK Grotesk Light Italics" charset="1" panose="00000400000000000000"/>
      <p:regular r:id="rId27"/>
    </p:embeddedFont>
    <p:embeddedFont>
      <p:font typeface="HK Grotesk Medium" charset="1" panose="00000600000000000000"/>
      <p:regular r:id="rId28"/>
    </p:embeddedFont>
    <p:embeddedFont>
      <p:font typeface="HK Grotesk Medium Italics" charset="1" panose="00000600000000000000"/>
      <p:regular r:id="rId29"/>
    </p:embeddedFont>
    <p:embeddedFont>
      <p:font typeface="HK Grotesk Semi-Bold" charset="1" panose="00000700000000000000"/>
      <p:regular r:id="rId30"/>
    </p:embeddedFont>
    <p:embeddedFont>
      <p:font typeface="HK Grotesk Semi-Bold Italics" charset="1" panose="000007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https://github.com/pandas-dev/pandas" TargetMode="External" Type="http://schemas.openxmlformats.org/officeDocument/2006/relationships/hyperlink"/><Relationship Id="rId4" Target="https://github.com/numpy/numpy" TargetMode="External" Type="http://schemas.openxmlformats.org/officeDocument/2006/relationships/hyperlink"/><Relationship Id="rId5" Target="https://github.com/matplotlib/matplotlib" TargetMode="External" Type="http://schemas.openxmlformats.org/officeDocument/2006/relationships/hyperlink"/><Relationship Id="rId6" Target="https://github.com/ipython/ipython"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915079" y="-1477799"/>
            <a:ext cx="11440454" cy="5012999"/>
          </a:xfrm>
          <a:custGeom>
            <a:avLst/>
            <a:gdLst/>
            <a:ahLst/>
            <a:cxnLst/>
            <a:rect r="r" b="b" t="t" l="l"/>
            <a:pathLst>
              <a:path h="5012999" w="11440454">
                <a:moveTo>
                  <a:pt x="0" y="0"/>
                </a:moveTo>
                <a:lnTo>
                  <a:pt x="11440454" y="0"/>
                </a:lnTo>
                <a:lnTo>
                  <a:pt x="11440454" y="5012998"/>
                </a:lnTo>
                <a:lnTo>
                  <a:pt x="0" y="50129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685680">
            <a:off x="13253761" y="6895639"/>
            <a:ext cx="9150155" cy="8185229"/>
          </a:xfrm>
          <a:custGeom>
            <a:avLst/>
            <a:gdLst/>
            <a:ahLst/>
            <a:cxnLst/>
            <a:rect r="r" b="b" t="t" l="l"/>
            <a:pathLst>
              <a:path h="8185229" w="9150155">
                <a:moveTo>
                  <a:pt x="0" y="0"/>
                </a:moveTo>
                <a:lnTo>
                  <a:pt x="9150155" y="0"/>
                </a:lnTo>
                <a:lnTo>
                  <a:pt x="9150155" y="8185229"/>
                </a:lnTo>
                <a:lnTo>
                  <a:pt x="0" y="81852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6092191"/>
            <a:ext cx="7124398" cy="3166109"/>
          </a:xfrm>
          <a:prstGeom prst="rect">
            <a:avLst/>
          </a:prstGeom>
        </p:spPr>
        <p:txBody>
          <a:bodyPr anchor="t" rtlCol="false" tIns="0" lIns="0" bIns="0" rIns="0">
            <a:spAutoFit/>
          </a:bodyPr>
          <a:lstStyle/>
          <a:p>
            <a:pPr>
              <a:lnSpc>
                <a:spcPts val="5040"/>
              </a:lnSpc>
            </a:pPr>
            <a:r>
              <a:rPr lang="en-US" sz="3600">
                <a:solidFill>
                  <a:srgbClr val="000000"/>
                </a:solidFill>
                <a:latin typeface="Halant Medium"/>
              </a:rPr>
              <a:t>PRESENTED BY:</a:t>
            </a:r>
          </a:p>
          <a:p>
            <a:pPr>
              <a:lnSpc>
                <a:spcPts val="5040"/>
              </a:lnSpc>
            </a:pPr>
            <a:r>
              <a:rPr lang="en-US" sz="3600">
                <a:solidFill>
                  <a:srgbClr val="1C53A3"/>
                </a:solidFill>
                <a:latin typeface="Halant Medium"/>
              </a:rPr>
              <a:t>                K. Viswa</a:t>
            </a:r>
          </a:p>
          <a:p>
            <a:pPr>
              <a:lnSpc>
                <a:spcPts val="5040"/>
              </a:lnSpc>
            </a:pPr>
            <a:r>
              <a:rPr lang="en-US" sz="3600">
                <a:solidFill>
                  <a:srgbClr val="1C53A3"/>
                </a:solidFill>
                <a:latin typeface="Halant Medium"/>
              </a:rPr>
              <a:t>                513121104309</a:t>
            </a:r>
          </a:p>
          <a:p>
            <a:pPr>
              <a:lnSpc>
                <a:spcPts val="5040"/>
              </a:lnSpc>
            </a:pPr>
            <a:r>
              <a:rPr lang="en-US" sz="3600">
                <a:solidFill>
                  <a:srgbClr val="1C53A3"/>
                </a:solidFill>
                <a:latin typeface="Halant Medium"/>
              </a:rPr>
              <a:t>                CSE III Year</a:t>
            </a:r>
          </a:p>
          <a:p>
            <a:pPr>
              <a:lnSpc>
                <a:spcPts val="5040"/>
              </a:lnSpc>
              <a:spcBef>
                <a:spcPct val="0"/>
              </a:spcBef>
            </a:pPr>
            <a:r>
              <a:rPr lang="en-US" sz="3600">
                <a:solidFill>
                  <a:srgbClr val="1C53A3"/>
                </a:solidFill>
                <a:latin typeface="Halant Medium"/>
              </a:rPr>
              <a:t>                TPGIT , Vellore</a:t>
            </a:r>
          </a:p>
        </p:txBody>
      </p:sp>
      <p:sp>
        <p:nvSpPr>
          <p:cNvPr name="TextBox 5" id="5"/>
          <p:cNvSpPr txBox="true"/>
          <p:nvPr/>
        </p:nvSpPr>
        <p:spPr>
          <a:xfrm rot="0">
            <a:off x="610323" y="660404"/>
            <a:ext cx="12397521" cy="4483096"/>
          </a:xfrm>
          <a:prstGeom prst="rect">
            <a:avLst/>
          </a:prstGeom>
        </p:spPr>
        <p:txBody>
          <a:bodyPr anchor="t" rtlCol="false" tIns="0" lIns="0" bIns="0" rIns="0">
            <a:spAutoFit/>
          </a:bodyPr>
          <a:lstStyle/>
          <a:p>
            <a:pPr>
              <a:lnSpc>
                <a:spcPts val="11797"/>
              </a:lnSpc>
            </a:pPr>
            <a:r>
              <a:rPr lang="en-US" sz="9998">
                <a:solidFill>
                  <a:srgbClr val="000000"/>
                </a:solidFill>
                <a:latin typeface="Archive"/>
              </a:rPr>
              <a:t>MOVIE RECOMMENDATION SYSTEM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8115300" cy="4114800"/>
          </a:xfrm>
          <a:custGeom>
            <a:avLst/>
            <a:gdLst/>
            <a:ahLst/>
            <a:cxnLst/>
            <a:rect r="r" b="b" t="t" l="l"/>
            <a:pathLst>
              <a:path h="4114800" w="8115300">
                <a:moveTo>
                  <a:pt x="0" y="0"/>
                </a:moveTo>
                <a:lnTo>
                  <a:pt x="8115300" y="0"/>
                </a:lnTo>
                <a:lnTo>
                  <a:pt x="8115300" y="4114800"/>
                </a:lnTo>
                <a:lnTo>
                  <a:pt x="0" y="4114800"/>
                </a:lnTo>
                <a:lnTo>
                  <a:pt x="0" y="0"/>
                </a:lnTo>
                <a:close/>
              </a:path>
            </a:pathLst>
          </a:custGeom>
          <a:blipFill>
            <a:blip r:embed="rId2"/>
            <a:stretch>
              <a:fillRect l="0" t="-5468" r="0" b="-5468"/>
            </a:stretch>
          </a:blipFill>
        </p:spPr>
      </p:sp>
      <p:sp>
        <p:nvSpPr>
          <p:cNvPr name="Freeform 3" id="3"/>
          <p:cNvSpPr/>
          <p:nvPr/>
        </p:nvSpPr>
        <p:spPr>
          <a:xfrm flipH="false" flipV="false" rot="0">
            <a:off x="9319742" y="1028700"/>
            <a:ext cx="7939558" cy="4015945"/>
          </a:xfrm>
          <a:custGeom>
            <a:avLst/>
            <a:gdLst/>
            <a:ahLst/>
            <a:cxnLst/>
            <a:rect r="r" b="b" t="t" l="l"/>
            <a:pathLst>
              <a:path h="4015945" w="7939558">
                <a:moveTo>
                  <a:pt x="0" y="0"/>
                </a:moveTo>
                <a:lnTo>
                  <a:pt x="7939558" y="0"/>
                </a:lnTo>
                <a:lnTo>
                  <a:pt x="7939558" y="4015945"/>
                </a:lnTo>
                <a:lnTo>
                  <a:pt x="0" y="4015945"/>
                </a:lnTo>
                <a:lnTo>
                  <a:pt x="0" y="0"/>
                </a:lnTo>
                <a:close/>
              </a:path>
            </a:pathLst>
          </a:custGeom>
          <a:blipFill>
            <a:blip r:embed="rId3"/>
            <a:stretch>
              <a:fillRect l="0" t="-1495" r="0" b="-9711"/>
            </a:stretch>
          </a:blipFill>
        </p:spPr>
      </p:sp>
      <p:sp>
        <p:nvSpPr>
          <p:cNvPr name="Freeform 4" id="4"/>
          <p:cNvSpPr/>
          <p:nvPr/>
        </p:nvSpPr>
        <p:spPr>
          <a:xfrm flipH="false" flipV="false" rot="0">
            <a:off x="1028700" y="5143500"/>
            <a:ext cx="8291042" cy="4284088"/>
          </a:xfrm>
          <a:custGeom>
            <a:avLst/>
            <a:gdLst/>
            <a:ahLst/>
            <a:cxnLst/>
            <a:rect r="r" b="b" t="t" l="l"/>
            <a:pathLst>
              <a:path h="4284088" w="8291042">
                <a:moveTo>
                  <a:pt x="0" y="0"/>
                </a:moveTo>
                <a:lnTo>
                  <a:pt x="8291042" y="0"/>
                </a:lnTo>
                <a:lnTo>
                  <a:pt x="8291042" y="4284088"/>
                </a:lnTo>
                <a:lnTo>
                  <a:pt x="0" y="4284088"/>
                </a:lnTo>
                <a:lnTo>
                  <a:pt x="0" y="0"/>
                </a:lnTo>
                <a:close/>
              </a:path>
            </a:pathLst>
          </a:custGeom>
          <a:blipFill>
            <a:blip r:embed="rId4"/>
            <a:stretch>
              <a:fillRect l="0" t="-4430" r="0" b="-4430"/>
            </a:stretch>
          </a:blipFill>
        </p:spPr>
      </p:sp>
      <p:sp>
        <p:nvSpPr>
          <p:cNvPr name="Freeform 5" id="5"/>
          <p:cNvSpPr/>
          <p:nvPr/>
        </p:nvSpPr>
        <p:spPr>
          <a:xfrm flipH="false" flipV="false" rot="0">
            <a:off x="9319742" y="5242355"/>
            <a:ext cx="7939558" cy="4185233"/>
          </a:xfrm>
          <a:custGeom>
            <a:avLst/>
            <a:gdLst/>
            <a:ahLst/>
            <a:cxnLst/>
            <a:rect r="r" b="b" t="t" l="l"/>
            <a:pathLst>
              <a:path h="4185233" w="7939558">
                <a:moveTo>
                  <a:pt x="0" y="0"/>
                </a:moveTo>
                <a:lnTo>
                  <a:pt x="7939558" y="0"/>
                </a:lnTo>
                <a:lnTo>
                  <a:pt x="7939558" y="4185233"/>
                </a:lnTo>
                <a:lnTo>
                  <a:pt x="0" y="4185233"/>
                </a:lnTo>
                <a:lnTo>
                  <a:pt x="0" y="0"/>
                </a:lnTo>
                <a:close/>
              </a:path>
            </a:pathLst>
          </a:custGeom>
          <a:blipFill>
            <a:blip r:embed="rId5"/>
            <a:stretch>
              <a:fillRect l="0" t="0" r="0" b="-6708"/>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0">
            <a:off x="10099078" y="0"/>
            <a:ext cx="8188922" cy="10287000"/>
          </a:xfrm>
          <a:custGeom>
            <a:avLst/>
            <a:gdLst/>
            <a:ahLst/>
            <a:cxnLst/>
            <a:rect r="r" b="b" t="t" l="l"/>
            <a:pathLst>
              <a:path h="10287000" w="8188922">
                <a:moveTo>
                  <a:pt x="0" y="0"/>
                </a:moveTo>
                <a:lnTo>
                  <a:pt x="8188922" y="0"/>
                </a:lnTo>
                <a:lnTo>
                  <a:pt x="8188922" y="10287000"/>
                </a:lnTo>
                <a:lnTo>
                  <a:pt x="0" y="10287000"/>
                </a:lnTo>
                <a:lnTo>
                  <a:pt x="0" y="0"/>
                </a:lnTo>
                <a:close/>
              </a:path>
            </a:pathLst>
          </a:custGeom>
          <a:blipFill>
            <a:blip r:embed="rId2"/>
            <a:stretch>
              <a:fillRect l="-40551" t="0" r="-47998" b="0"/>
            </a:stretch>
          </a:blipFill>
        </p:spPr>
      </p:sp>
      <p:sp>
        <p:nvSpPr>
          <p:cNvPr name="Freeform 3" id="3"/>
          <p:cNvSpPr/>
          <p:nvPr/>
        </p:nvSpPr>
        <p:spPr>
          <a:xfrm flipH="false" flipV="false" rot="-103919">
            <a:off x="1095018" y="-3007712"/>
            <a:ext cx="10372809" cy="4545176"/>
          </a:xfrm>
          <a:custGeom>
            <a:avLst/>
            <a:gdLst/>
            <a:ahLst/>
            <a:cxnLst/>
            <a:rect r="r" b="b" t="t" l="l"/>
            <a:pathLst>
              <a:path h="4545176" w="10372809">
                <a:moveTo>
                  <a:pt x="0" y="0"/>
                </a:moveTo>
                <a:lnTo>
                  <a:pt x="10372809" y="0"/>
                </a:lnTo>
                <a:lnTo>
                  <a:pt x="10372809" y="4545176"/>
                </a:lnTo>
                <a:lnTo>
                  <a:pt x="0" y="45451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38050" y="1373246"/>
            <a:ext cx="8115300" cy="1162412"/>
          </a:xfrm>
          <a:prstGeom prst="rect">
            <a:avLst/>
          </a:prstGeom>
        </p:spPr>
        <p:txBody>
          <a:bodyPr anchor="t" rtlCol="false" tIns="0" lIns="0" bIns="0" rIns="0">
            <a:spAutoFit/>
          </a:bodyPr>
          <a:lstStyle/>
          <a:p>
            <a:pPr>
              <a:lnSpc>
                <a:spcPts val="9018"/>
              </a:lnSpc>
            </a:pPr>
            <a:r>
              <a:rPr lang="en-US" sz="7642">
                <a:solidFill>
                  <a:srgbClr val="000000"/>
                </a:solidFill>
                <a:latin typeface="HK Grotesk Bold"/>
              </a:rPr>
              <a:t>CONCLUSION</a:t>
            </a:r>
          </a:p>
        </p:txBody>
      </p:sp>
      <p:sp>
        <p:nvSpPr>
          <p:cNvPr name="TextBox 5" id="5"/>
          <p:cNvSpPr txBox="true"/>
          <p:nvPr/>
        </p:nvSpPr>
        <p:spPr>
          <a:xfrm rot="0">
            <a:off x="167335" y="2716928"/>
            <a:ext cx="9759470" cy="6541372"/>
          </a:xfrm>
          <a:prstGeom prst="rect">
            <a:avLst/>
          </a:prstGeom>
        </p:spPr>
        <p:txBody>
          <a:bodyPr anchor="t" rtlCol="false" tIns="0" lIns="0" bIns="0" rIns="0">
            <a:spAutoFit/>
          </a:bodyPr>
          <a:lstStyle/>
          <a:p>
            <a:pPr algn="ctr" marL="505353" indent="-252677" lvl="1">
              <a:lnSpc>
                <a:spcPts val="3276"/>
              </a:lnSpc>
              <a:buFont typeface="Arial"/>
              <a:buChar char="•"/>
            </a:pPr>
            <a:r>
              <a:rPr lang="en-US" sz="2340" spc="-23">
                <a:solidFill>
                  <a:srgbClr val="FFFFFF"/>
                </a:solidFill>
                <a:latin typeface="Archive"/>
              </a:rPr>
              <a:t>In conclusion, our project presents a groundbreaking approach to movie recommendation through the integration of advanced generative AI techniques with traditional collaborative filtering methods. By harnessing the power of Generative Adversarial Networks (GANs) alongside user interaction data, we have created a system that not only delivers highly personalized movie suggestions but also ensures diversity and novelty in recommendations.</a:t>
            </a:r>
          </a:p>
          <a:p>
            <a:pPr algn="ctr" marL="505353" indent="-252677" lvl="1">
              <a:lnSpc>
                <a:spcPts val="3276"/>
              </a:lnSpc>
              <a:buFont typeface="Arial"/>
              <a:buChar char="•"/>
            </a:pPr>
            <a:r>
              <a:rPr lang="en-US" sz="2340" spc="-23">
                <a:solidFill>
                  <a:srgbClr val="FFFFFF"/>
                </a:solidFill>
                <a:latin typeface="Archive"/>
              </a:rPr>
              <a:t>Through continuous learning mechanisms, our system evolves with user feedback, refining its recommendations over time to better suit individual preferences. Scalable and user-friendly, our solution is poised to revolutionize the way users discover and engage with movies across various platforms, from streaming services to movie review websites.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8188922" cy="10287000"/>
          </a:xfrm>
          <a:custGeom>
            <a:avLst/>
            <a:gdLst/>
            <a:ahLst/>
            <a:cxnLst/>
            <a:rect r="r" b="b" t="t" l="l"/>
            <a:pathLst>
              <a:path h="10287000" w="8188922">
                <a:moveTo>
                  <a:pt x="0" y="0"/>
                </a:moveTo>
                <a:lnTo>
                  <a:pt x="8188922" y="0"/>
                </a:lnTo>
                <a:lnTo>
                  <a:pt x="8188922" y="10287000"/>
                </a:lnTo>
                <a:lnTo>
                  <a:pt x="0" y="10287000"/>
                </a:lnTo>
                <a:lnTo>
                  <a:pt x="0" y="0"/>
                </a:lnTo>
                <a:close/>
              </a:path>
            </a:pathLst>
          </a:custGeom>
          <a:blipFill>
            <a:blip r:embed="rId2"/>
            <a:stretch>
              <a:fillRect l="-45893" t="0" r="-42655" b="0"/>
            </a:stretch>
          </a:blipFill>
        </p:spPr>
      </p:sp>
      <p:sp>
        <p:nvSpPr>
          <p:cNvPr name="TextBox 3" id="3"/>
          <p:cNvSpPr txBox="true"/>
          <p:nvPr/>
        </p:nvSpPr>
        <p:spPr>
          <a:xfrm rot="0">
            <a:off x="9144000" y="1038225"/>
            <a:ext cx="8115300" cy="1056311"/>
          </a:xfrm>
          <a:prstGeom prst="rect">
            <a:avLst/>
          </a:prstGeom>
        </p:spPr>
        <p:txBody>
          <a:bodyPr anchor="t" rtlCol="false" tIns="0" lIns="0" bIns="0" rIns="0">
            <a:spAutoFit/>
          </a:bodyPr>
          <a:lstStyle/>
          <a:p>
            <a:pPr>
              <a:lnSpc>
                <a:spcPts val="8345"/>
              </a:lnSpc>
            </a:pPr>
            <a:r>
              <a:rPr lang="en-US" sz="7072">
                <a:solidFill>
                  <a:srgbClr val="000000"/>
                </a:solidFill>
                <a:latin typeface="HK Grotesk Bold"/>
              </a:rPr>
              <a:t>REFERENCE</a:t>
            </a:r>
          </a:p>
        </p:txBody>
      </p:sp>
      <p:sp>
        <p:nvSpPr>
          <p:cNvPr name="TextBox 4" id="4"/>
          <p:cNvSpPr txBox="true"/>
          <p:nvPr/>
        </p:nvSpPr>
        <p:spPr>
          <a:xfrm rot="0">
            <a:off x="8322020" y="2776046"/>
            <a:ext cx="9759260" cy="5227123"/>
          </a:xfrm>
          <a:prstGeom prst="rect">
            <a:avLst/>
          </a:prstGeom>
        </p:spPr>
        <p:txBody>
          <a:bodyPr anchor="t" rtlCol="false" tIns="0" lIns="0" bIns="0" rIns="0">
            <a:spAutoFit/>
          </a:bodyPr>
          <a:lstStyle/>
          <a:p>
            <a:pPr marL="584606" indent="-292303" lvl="1">
              <a:lnSpc>
                <a:spcPts val="3790"/>
              </a:lnSpc>
              <a:buAutoNum type="arabicPeriod" startAt="1"/>
            </a:pPr>
            <a:r>
              <a:rPr lang="en-US" sz="2707" spc="-27">
                <a:solidFill>
                  <a:srgbClr val="1C53A3"/>
                </a:solidFill>
                <a:latin typeface="Archive"/>
              </a:rPr>
              <a:t>"Recommender Systems: An Introduction" by Dietmar Jannach, Markus Zanker, Alexander Felfernig, Gerhard Friedrich</a:t>
            </a:r>
          </a:p>
          <a:p>
            <a:pPr marL="584606" indent="-292303" lvl="1">
              <a:lnSpc>
                <a:spcPts val="3790"/>
              </a:lnSpc>
              <a:buAutoNum type="arabicPeriod" startAt="1"/>
            </a:pPr>
            <a:r>
              <a:rPr lang="en-US" sz="2707" spc="-27">
                <a:solidFill>
                  <a:srgbClr val="1C53A3"/>
                </a:solidFill>
                <a:latin typeface="Archive"/>
              </a:rPr>
              <a:t>"Programming Collective Intelligence: Building Smart Web 2.0 Applications" by Toby Segaran</a:t>
            </a:r>
          </a:p>
          <a:p>
            <a:pPr marL="584606" indent="-292303" lvl="1">
              <a:lnSpc>
                <a:spcPts val="3790"/>
              </a:lnSpc>
              <a:buAutoNum type="arabicPeriod" startAt="1"/>
            </a:pPr>
            <a:r>
              <a:rPr lang="en-US" sz="2707" spc="-27">
                <a:solidFill>
                  <a:srgbClr val="1C53A3"/>
                </a:solidFill>
                <a:latin typeface="Archive"/>
              </a:rPr>
              <a:t>GitHub hosts numerous repositories containing implementations of recommendation algorithms</a:t>
            </a:r>
          </a:p>
          <a:p>
            <a:pPr marL="584606" indent="-292303" lvl="1">
              <a:lnSpc>
                <a:spcPts val="3790"/>
              </a:lnSpc>
              <a:buAutoNum type="arabicPeriod" startAt="1"/>
            </a:pPr>
            <a:r>
              <a:rPr lang="en-US" sz="2707" spc="-27" u="sng">
                <a:solidFill>
                  <a:srgbClr val="1C53A3"/>
                </a:solidFill>
                <a:latin typeface="Archive"/>
                <a:hlinkClick r:id="rId3" tooltip="https://github.com/pandas-dev/pandas"/>
              </a:rPr>
              <a:t>https://github.com/pandas-dev/pandas</a:t>
            </a:r>
          </a:p>
          <a:p>
            <a:pPr marL="584606" indent="-292303" lvl="1">
              <a:lnSpc>
                <a:spcPts val="3790"/>
              </a:lnSpc>
              <a:buAutoNum type="arabicPeriod" startAt="1"/>
            </a:pPr>
            <a:r>
              <a:rPr lang="en-US" sz="2707" spc="-27" u="sng">
                <a:solidFill>
                  <a:srgbClr val="1C53A3"/>
                </a:solidFill>
                <a:latin typeface="Archive"/>
                <a:hlinkClick r:id="rId4" tooltip="https://github.com/numpy/numpy"/>
              </a:rPr>
              <a:t>https://github.com/numpy/numpy</a:t>
            </a:r>
          </a:p>
          <a:p>
            <a:pPr marL="584606" indent="-292303" lvl="1">
              <a:lnSpc>
                <a:spcPts val="3790"/>
              </a:lnSpc>
              <a:buAutoNum type="arabicPeriod" startAt="1"/>
            </a:pPr>
            <a:r>
              <a:rPr lang="en-US" sz="2707" spc="-27" u="sng">
                <a:solidFill>
                  <a:srgbClr val="1C53A3"/>
                </a:solidFill>
                <a:latin typeface="Archive"/>
                <a:hlinkClick r:id="rId5" tooltip="https://github.com/matplotlib/matplotlib"/>
              </a:rPr>
              <a:t>https://github.com/matplotlib/matplotlib</a:t>
            </a:r>
          </a:p>
          <a:p>
            <a:pPr marL="584606" indent="-292303" lvl="1">
              <a:lnSpc>
                <a:spcPts val="3790"/>
              </a:lnSpc>
              <a:buAutoNum type="arabicPeriod" startAt="1"/>
            </a:pPr>
            <a:r>
              <a:rPr lang="en-US" sz="2707" spc="-27" u="sng">
                <a:solidFill>
                  <a:srgbClr val="1C53A3"/>
                </a:solidFill>
                <a:latin typeface="Archive"/>
                <a:hlinkClick r:id="rId6" tooltip="https://github.com/ipython/ipython"/>
              </a:rPr>
              <a:t>https://github.com/ipython/ipython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5977496">
            <a:off x="14584893" y="1077308"/>
            <a:ext cx="11196923" cy="9283267"/>
          </a:xfrm>
          <a:custGeom>
            <a:avLst/>
            <a:gdLst/>
            <a:ahLst/>
            <a:cxnLst/>
            <a:rect r="r" b="b" t="t" l="l"/>
            <a:pathLst>
              <a:path h="9283267" w="11196923">
                <a:moveTo>
                  <a:pt x="0" y="0"/>
                </a:moveTo>
                <a:lnTo>
                  <a:pt x="11196923" y="0"/>
                </a:lnTo>
                <a:lnTo>
                  <a:pt x="11196923" y="9283267"/>
                </a:lnTo>
                <a:lnTo>
                  <a:pt x="0" y="9283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928586" y="646395"/>
            <a:ext cx="3477578" cy="1120847"/>
          </a:xfrm>
          <a:prstGeom prst="rect">
            <a:avLst/>
          </a:prstGeom>
        </p:spPr>
        <p:txBody>
          <a:bodyPr anchor="t" rtlCol="false" tIns="0" lIns="0" bIns="0" rIns="0">
            <a:spAutoFit/>
          </a:bodyPr>
          <a:lstStyle/>
          <a:p>
            <a:pPr algn="ctr">
              <a:lnSpc>
                <a:spcPts val="9092"/>
              </a:lnSpc>
              <a:spcBef>
                <a:spcPct val="0"/>
              </a:spcBef>
            </a:pPr>
            <a:r>
              <a:rPr lang="en-US" sz="6994">
                <a:solidFill>
                  <a:srgbClr val="000000"/>
                </a:solidFill>
                <a:latin typeface="Archive"/>
              </a:rPr>
              <a:t>AGENDA</a:t>
            </a:r>
          </a:p>
        </p:txBody>
      </p:sp>
      <p:sp>
        <p:nvSpPr>
          <p:cNvPr name="TextBox 4" id="4"/>
          <p:cNvSpPr txBox="true"/>
          <p:nvPr/>
        </p:nvSpPr>
        <p:spPr>
          <a:xfrm rot="0">
            <a:off x="3521202" y="2685318"/>
            <a:ext cx="9960055" cy="6327211"/>
          </a:xfrm>
          <a:prstGeom prst="rect">
            <a:avLst/>
          </a:prstGeom>
        </p:spPr>
        <p:txBody>
          <a:bodyPr anchor="t" rtlCol="false" tIns="0" lIns="0" bIns="0" rIns="0">
            <a:spAutoFit/>
          </a:bodyPr>
          <a:lstStyle/>
          <a:p>
            <a:pPr marL="927171" indent="-463586" lvl="1">
              <a:lnSpc>
                <a:spcPts val="5582"/>
              </a:lnSpc>
              <a:buFont typeface="Arial"/>
              <a:buChar char="•"/>
            </a:pPr>
            <a:r>
              <a:rPr lang="en-US" sz="4294">
                <a:solidFill>
                  <a:srgbClr val="FFFFFF"/>
                </a:solidFill>
                <a:latin typeface="Archive"/>
              </a:rPr>
              <a:t> Problem Statement</a:t>
            </a:r>
          </a:p>
          <a:p>
            <a:pPr marL="927171" indent="-463586" lvl="1">
              <a:lnSpc>
                <a:spcPts val="5582"/>
              </a:lnSpc>
              <a:buFont typeface="Arial"/>
              <a:buChar char="•"/>
            </a:pPr>
            <a:r>
              <a:rPr lang="en-US" sz="4294">
                <a:solidFill>
                  <a:srgbClr val="FFFFFF"/>
                </a:solidFill>
                <a:latin typeface="Archive"/>
              </a:rPr>
              <a:t>Proposed Solution</a:t>
            </a:r>
          </a:p>
          <a:p>
            <a:pPr marL="927171" indent="-463586" lvl="1">
              <a:lnSpc>
                <a:spcPts val="5582"/>
              </a:lnSpc>
              <a:buFont typeface="Arial"/>
              <a:buChar char="•"/>
            </a:pPr>
            <a:r>
              <a:rPr lang="en-US" sz="4294">
                <a:solidFill>
                  <a:srgbClr val="FFFFFF"/>
                </a:solidFill>
                <a:latin typeface="Archive"/>
              </a:rPr>
              <a:t>Who are the End users</a:t>
            </a:r>
          </a:p>
          <a:p>
            <a:pPr marL="927171" indent="-463586" lvl="1">
              <a:lnSpc>
                <a:spcPts val="5582"/>
              </a:lnSpc>
              <a:buFont typeface="Arial"/>
              <a:buChar char="•"/>
            </a:pPr>
            <a:r>
              <a:rPr lang="en-US" sz="4294">
                <a:solidFill>
                  <a:srgbClr val="FFFFFF"/>
                </a:solidFill>
                <a:latin typeface="Archive"/>
              </a:rPr>
              <a:t>The WOW in my solution</a:t>
            </a:r>
          </a:p>
          <a:p>
            <a:pPr marL="927171" indent="-463586" lvl="1">
              <a:lnSpc>
                <a:spcPts val="5582"/>
              </a:lnSpc>
              <a:buFont typeface="Arial"/>
              <a:buChar char="•"/>
            </a:pPr>
            <a:r>
              <a:rPr lang="en-US" sz="4294">
                <a:solidFill>
                  <a:srgbClr val="FFFFFF"/>
                </a:solidFill>
                <a:latin typeface="Archive"/>
              </a:rPr>
              <a:t>System Development Approach</a:t>
            </a:r>
          </a:p>
          <a:p>
            <a:pPr marL="927171" indent="-463586" lvl="1">
              <a:lnSpc>
                <a:spcPts val="5582"/>
              </a:lnSpc>
              <a:buFont typeface="Arial"/>
              <a:buChar char="•"/>
            </a:pPr>
            <a:r>
              <a:rPr lang="en-US" sz="4294">
                <a:solidFill>
                  <a:srgbClr val="FFFFFF"/>
                </a:solidFill>
                <a:latin typeface="Archive"/>
              </a:rPr>
              <a:t>Algorithm &amp; Deployment</a:t>
            </a:r>
          </a:p>
          <a:p>
            <a:pPr marL="927171" indent="-463586" lvl="1">
              <a:lnSpc>
                <a:spcPts val="5582"/>
              </a:lnSpc>
              <a:buFont typeface="Arial"/>
              <a:buChar char="•"/>
            </a:pPr>
            <a:r>
              <a:rPr lang="en-US" sz="4294">
                <a:solidFill>
                  <a:srgbClr val="FFFFFF"/>
                </a:solidFill>
                <a:latin typeface="Archive"/>
              </a:rPr>
              <a:t>Result</a:t>
            </a:r>
          </a:p>
          <a:p>
            <a:pPr marL="927171" indent="-463586" lvl="1">
              <a:lnSpc>
                <a:spcPts val="5582"/>
              </a:lnSpc>
              <a:buFont typeface="Arial"/>
              <a:buChar char="•"/>
            </a:pPr>
            <a:r>
              <a:rPr lang="en-US" sz="4294">
                <a:solidFill>
                  <a:srgbClr val="FFFFFF"/>
                </a:solidFill>
                <a:latin typeface="Archive"/>
              </a:rPr>
              <a:t>Conclusion</a:t>
            </a:r>
          </a:p>
          <a:p>
            <a:pPr marL="927171" indent="-463586" lvl="1">
              <a:lnSpc>
                <a:spcPts val="5582"/>
              </a:lnSpc>
              <a:buFont typeface="Arial"/>
              <a:buChar char="•"/>
            </a:pPr>
            <a:r>
              <a:rPr lang="en-US" sz="4294">
                <a:solidFill>
                  <a:srgbClr val="FFFFFF"/>
                </a:solidFill>
                <a:latin typeface="Archive"/>
              </a:rPr>
              <a:t>Reference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496414" y="-5481870"/>
            <a:ext cx="12256213" cy="10963740"/>
          </a:xfrm>
          <a:custGeom>
            <a:avLst/>
            <a:gdLst/>
            <a:ahLst/>
            <a:cxnLst/>
            <a:rect r="r" b="b" t="t" l="l"/>
            <a:pathLst>
              <a:path h="10963740" w="12256213">
                <a:moveTo>
                  <a:pt x="0" y="0"/>
                </a:moveTo>
                <a:lnTo>
                  <a:pt x="12256213" y="0"/>
                </a:lnTo>
                <a:lnTo>
                  <a:pt x="12256213" y="10963740"/>
                </a:lnTo>
                <a:lnTo>
                  <a:pt x="0" y="109637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14506" y="505460"/>
            <a:ext cx="11074116" cy="1056005"/>
          </a:xfrm>
          <a:prstGeom prst="rect">
            <a:avLst/>
          </a:prstGeom>
        </p:spPr>
        <p:txBody>
          <a:bodyPr anchor="t" rtlCol="false" tIns="0" lIns="0" bIns="0" rIns="0">
            <a:spAutoFit/>
          </a:bodyPr>
          <a:lstStyle/>
          <a:p>
            <a:pPr>
              <a:lnSpc>
                <a:spcPts val="8260"/>
              </a:lnSpc>
            </a:pPr>
            <a:r>
              <a:rPr lang="en-US" sz="7000">
                <a:solidFill>
                  <a:srgbClr val="000000"/>
                </a:solidFill>
                <a:latin typeface="HK Grotesk Bold"/>
              </a:rPr>
              <a:t>PROBLRM STATEMENT</a:t>
            </a:r>
          </a:p>
        </p:txBody>
      </p:sp>
      <p:sp>
        <p:nvSpPr>
          <p:cNvPr name="TextBox 4" id="4"/>
          <p:cNvSpPr txBox="true"/>
          <p:nvPr/>
        </p:nvSpPr>
        <p:spPr>
          <a:xfrm rot="0">
            <a:off x="1028700" y="2892727"/>
            <a:ext cx="14498753" cy="6168690"/>
          </a:xfrm>
          <a:prstGeom prst="rect">
            <a:avLst/>
          </a:prstGeom>
        </p:spPr>
        <p:txBody>
          <a:bodyPr anchor="t" rtlCol="false" tIns="0" lIns="0" bIns="0" rIns="0">
            <a:spAutoFit/>
          </a:bodyPr>
          <a:lstStyle/>
          <a:p>
            <a:pPr algn="l" marL="0" indent="0" lvl="0">
              <a:lnSpc>
                <a:spcPts val="4918"/>
              </a:lnSpc>
              <a:spcBef>
                <a:spcPct val="0"/>
              </a:spcBef>
            </a:pPr>
            <a:r>
              <a:rPr lang="en-US" sz="3513">
                <a:solidFill>
                  <a:srgbClr val="1C53A3"/>
                </a:solidFill>
                <a:latin typeface="Archive"/>
              </a:rPr>
              <a:t>The problem at hand is the need for an effective movie recommendation system that can provide personalized suggestions to users based on their preferences. Traditional recommendation systems often rely on collaborative filtering or content-based filtering, which may not capture the nuanced preferences of users accurately. Moreover, as the volume of available movies continues to grow, there is a demand for more sophisticated approaches to handle the increasing diversity and complexity of movie data.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true" flipV="true" rot="0">
            <a:off x="-10503966" y="-1681706"/>
            <a:ext cx="13501499" cy="13650413"/>
          </a:xfrm>
          <a:custGeom>
            <a:avLst/>
            <a:gdLst/>
            <a:ahLst/>
            <a:cxnLst/>
            <a:rect r="r" b="b" t="t" l="l"/>
            <a:pathLst>
              <a:path h="13650413" w="13501499">
                <a:moveTo>
                  <a:pt x="13501499" y="13650412"/>
                </a:moveTo>
                <a:lnTo>
                  <a:pt x="0" y="13650412"/>
                </a:lnTo>
                <a:lnTo>
                  <a:pt x="0" y="0"/>
                </a:lnTo>
                <a:lnTo>
                  <a:pt x="13501499" y="0"/>
                </a:lnTo>
                <a:lnTo>
                  <a:pt x="13501499" y="1365041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415910" y="3702093"/>
            <a:ext cx="14707935" cy="5840330"/>
          </a:xfrm>
          <a:prstGeom prst="rect">
            <a:avLst/>
          </a:prstGeom>
        </p:spPr>
        <p:txBody>
          <a:bodyPr anchor="t" rtlCol="false" tIns="0" lIns="0" bIns="0" rIns="0">
            <a:spAutoFit/>
          </a:bodyPr>
          <a:lstStyle/>
          <a:p>
            <a:pPr>
              <a:lnSpc>
                <a:spcPts val="5124"/>
              </a:lnSpc>
            </a:pPr>
            <a:r>
              <a:rPr lang="en-US" sz="4342">
                <a:solidFill>
                  <a:srgbClr val="FFFFFF"/>
                </a:solidFill>
                <a:latin typeface="Archive"/>
              </a:rPr>
              <a:t>Our proposed solution leverages generative AI techniques to enhance movie recommendations by learning from user interactions and generating personalized suggestions. By employing advanced machine learning algorithms, our system aims to address the limitations of traditional recommendation approaches and deliver more accurate and engaging movie recommendations.</a:t>
            </a:r>
          </a:p>
        </p:txBody>
      </p:sp>
      <p:sp>
        <p:nvSpPr>
          <p:cNvPr name="TextBox 4" id="4"/>
          <p:cNvSpPr txBox="true"/>
          <p:nvPr/>
        </p:nvSpPr>
        <p:spPr>
          <a:xfrm rot="0">
            <a:off x="4019684" y="268288"/>
            <a:ext cx="11134606" cy="1368424"/>
          </a:xfrm>
          <a:prstGeom prst="rect">
            <a:avLst/>
          </a:prstGeom>
        </p:spPr>
        <p:txBody>
          <a:bodyPr anchor="t" rtlCol="false" tIns="0" lIns="0" bIns="0" rIns="0">
            <a:spAutoFit/>
          </a:bodyPr>
          <a:lstStyle/>
          <a:p>
            <a:pPr algn="ctr">
              <a:lnSpc>
                <a:spcPts val="11200"/>
              </a:lnSpc>
            </a:pPr>
            <a:r>
              <a:rPr lang="en-US" sz="8000">
                <a:solidFill>
                  <a:srgbClr val="000000"/>
                </a:solidFill>
                <a:latin typeface="Canva Sans Bold"/>
              </a:rPr>
              <a:t>PROPOSED SOLUTION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779964">
            <a:off x="-5362453" y="7071251"/>
            <a:ext cx="9213902" cy="5377568"/>
          </a:xfrm>
          <a:custGeom>
            <a:avLst/>
            <a:gdLst/>
            <a:ahLst/>
            <a:cxnLst/>
            <a:rect r="r" b="b" t="t" l="l"/>
            <a:pathLst>
              <a:path h="5377568" w="9213902">
                <a:moveTo>
                  <a:pt x="0" y="0"/>
                </a:moveTo>
                <a:lnTo>
                  <a:pt x="9213902" y="0"/>
                </a:lnTo>
                <a:lnTo>
                  <a:pt x="9213902" y="5377568"/>
                </a:lnTo>
                <a:lnTo>
                  <a:pt x="0" y="53775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15077654" y="-3530605"/>
            <a:ext cx="3477318" cy="8462498"/>
          </a:xfrm>
          <a:custGeom>
            <a:avLst/>
            <a:gdLst/>
            <a:ahLst/>
            <a:cxnLst/>
            <a:rect r="r" b="b" t="t" l="l"/>
            <a:pathLst>
              <a:path h="8462498" w="3477318">
                <a:moveTo>
                  <a:pt x="0" y="0"/>
                </a:moveTo>
                <a:lnTo>
                  <a:pt x="3477317" y="0"/>
                </a:lnTo>
                <a:lnTo>
                  <a:pt x="3477317" y="8462498"/>
                </a:lnTo>
                <a:lnTo>
                  <a:pt x="0" y="84624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525521" y="505307"/>
            <a:ext cx="11123201" cy="1056311"/>
          </a:xfrm>
          <a:prstGeom prst="rect">
            <a:avLst/>
          </a:prstGeom>
        </p:spPr>
        <p:txBody>
          <a:bodyPr anchor="t" rtlCol="false" tIns="0" lIns="0" bIns="0" rIns="0">
            <a:spAutoFit/>
          </a:bodyPr>
          <a:lstStyle/>
          <a:p>
            <a:pPr>
              <a:lnSpc>
                <a:spcPts val="8345"/>
              </a:lnSpc>
            </a:pPr>
            <a:r>
              <a:rPr lang="en-US" sz="7072">
                <a:solidFill>
                  <a:srgbClr val="000000"/>
                </a:solidFill>
                <a:latin typeface="HK Grotesk Bold"/>
              </a:rPr>
              <a:t>WHO ARE THE END USERS</a:t>
            </a:r>
          </a:p>
        </p:txBody>
      </p:sp>
      <p:sp>
        <p:nvSpPr>
          <p:cNvPr name="TextBox 5" id="5"/>
          <p:cNvSpPr txBox="true"/>
          <p:nvPr/>
        </p:nvSpPr>
        <p:spPr>
          <a:xfrm rot="0">
            <a:off x="585713" y="2049862"/>
            <a:ext cx="16230600" cy="7991919"/>
          </a:xfrm>
          <a:prstGeom prst="rect">
            <a:avLst/>
          </a:prstGeom>
        </p:spPr>
        <p:txBody>
          <a:bodyPr anchor="t" rtlCol="false" tIns="0" lIns="0" bIns="0" rIns="0">
            <a:spAutoFit/>
          </a:bodyPr>
          <a:lstStyle/>
          <a:p>
            <a:pPr marL="711277" indent="-355638" lvl="1">
              <a:lnSpc>
                <a:spcPts val="4249"/>
              </a:lnSpc>
              <a:buFont typeface="Arial"/>
              <a:buChar char="•"/>
            </a:pPr>
            <a:r>
              <a:rPr lang="en-US" sz="3294">
                <a:solidFill>
                  <a:srgbClr val="000000"/>
                </a:solidFill>
                <a:latin typeface="Archive"/>
              </a:rPr>
              <a:t>General M</a:t>
            </a:r>
            <a:r>
              <a:rPr lang="en-US" sz="3294">
                <a:solidFill>
                  <a:srgbClr val="000000"/>
                </a:solidFill>
                <a:latin typeface="Archive"/>
              </a:rPr>
              <a:t>ovie Enthusiasts:</a:t>
            </a:r>
            <a:r>
              <a:rPr lang="en-US" sz="3294">
                <a:solidFill>
                  <a:srgbClr val="1C53A3"/>
                </a:solidFill>
                <a:latin typeface="Archive"/>
              </a:rPr>
              <a:t> These users seek personalized movie recommendations to discover new films aligned with their tastes and preferences. They may use the recommender system through various platforms like websites, mobile apps, or smart TVs.</a:t>
            </a:r>
          </a:p>
          <a:p>
            <a:pPr marL="711277" indent="-355638" lvl="1">
              <a:lnSpc>
                <a:spcPts val="4249"/>
              </a:lnSpc>
              <a:buFont typeface="Arial"/>
              <a:buChar char="•"/>
            </a:pPr>
            <a:r>
              <a:rPr lang="en-US" sz="3294">
                <a:solidFill>
                  <a:srgbClr val="000000"/>
                </a:solidFill>
                <a:latin typeface="Archive"/>
              </a:rPr>
              <a:t>Streaming Platforms:</a:t>
            </a:r>
            <a:r>
              <a:rPr lang="en-US" sz="3294">
                <a:solidFill>
                  <a:srgbClr val="1C53A3"/>
                </a:solidFill>
                <a:latin typeface="Archive"/>
              </a:rPr>
              <a:t> Platforms such as Netflix or Amazon Prime Video can integrate the recommender system to enhance user experience by providing tailored movie suggestions. Subscribers rely on recommendations to navigate the vast library of available content.</a:t>
            </a:r>
          </a:p>
          <a:p>
            <a:pPr marL="711277" indent="-355638" lvl="1">
              <a:lnSpc>
                <a:spcPts val="4249"/>
              </a:lnSpc>
              <a:buFont typeface="Arial"/>
              <a:buChar char="•"/>
            </a:pPr>
            <a:r>
              <a:rPr lang="en-US" sz="3294">
                <a:solidFill>
                  <a:srgbClr val="000000"/>
                </a:solidFill>
                <a:latin typeface="Archive"/>
              </a:rPr>
              <a:t>Movie Review Websites:</a:t>
            </a:r>
            <a:r>
              <a:rPr lang="en-US" sz="3294">
                <a:solidFill>
                  <a:srgbClr val="1C53A3"/>
                </a:solidFill>
                <a:latin typeface="Archive"/>
              </a:rPr>
              <a:t> Websites like IMDb or Rotten Tomatoes could implement the recommender system to offer personalized movie suggestions to their visitors. Users visit these sites seeking recommendations based on their interests and preferences</a:t>
            </a:r>
          </a:p>
          <a:p>
            <a:pPr marL="711277" indent="-355638" lvl="1">
              <a:lnSpc>
                <a:spcPts val="4249"/>
              </a:lnSpc>
              <a:buFont typeface="Arial"/>
              <a:buChar char="•"/>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2509123">
            <a:off x="16764913" y="4725363"/>
            <a:ext cx="4429841" cy="7710167"/>
          </a:xfrm>
          <a:custGeom>
            <a:avLst/>
            <a:gdLst/>
            <a:ahLst/>
            <a:cxnLst/>
            <a:rect r="r" b="b" t="t" l="l"/>
            <a:pathLst>
              <a:path h="7710167" w="4429841">
                <a:moveTo>
                  <a:pt x="0" y="0"/>
                </a:moveTo>
                <a:lnTo>
                  <a:pt x="4429841" y="0"/>
                </a:lnTo>
                <a:lnTo>
                  <a:pt x="4429841" y="7710167"/>
                </a:lnTo>
                <a:lnTo>
                  <a:pt x="0" y="7710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149751">
            <a:off x="-6817515" y="-2905188"/>
            <a:ext cx="8970610" cy="7437451"/>
          </a:xfrm>
          <a:custGeom>
            <a:avLst/>
            <a:gdLst/>
            <a:ahLst/>
            <a:cxnLst/>
            <a:rect r="r" b="b" t="t" l="l"/>
            <a:pathLst>
              <a:path h="7437451" w="8970610">
                <a:moveTo>
                  <a:pt x="0" y="0"/>
                </a:moveTo>
                <a:lnTo>
                  <a:pt x="8970611" y="0"/>
                </a:lnTo>
                <a:lnTo>
                  <a:pt x="8970611" y="7437451"/>
                </a:lnTo>
                <a:lnTo>
                  <a:pt x="0" y="74374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348628" y="500606"/>
            <a:ext cx="12017428" cy="1065714"/>
          </a:xfrm>
          <a:prstGeom prst="rect">
            <a:avLst/>
          </a:prstGeom>
        </p:spPr>
        <p:txBody>
          <a:bodyPr anchor="t" rtlCol="false" tIns="0" lIns="0" bIns="0" rIns="0">
            <a:spAutoFit/>
          </a:bodyPr>
          <a:lstStyle/>
          <a:p>
            <a:pPr algn="ctr">
              <a:lnSpc>
                <a:spcPts val="8345"/>
              </a:lnSpc>
            </a:pPr>
            <a:r>
              <a:rPr lang="en-US" sz="7072">
                <a:solidFill>
                  <a:srgbClr val="000000"/>
                </a:solidFill>
                <a:latin typeface="HK Grotesk Bold"/>
              </a:rPr>
              <a:t>THE WOW IN MY SOLUTION</a:t>
            </a:r>
          </a:p>
        </p:txBody>
      </p:sp>
      <p:sp>
        <p:nvSpPr>
          <p:cNvPr name="TextBox 5" id="5"/>
          <p:cNvSpPr txBox="true"/>
          <p:nvPr/>
        </p:nvSpPr>
        <p:spPr>
          <a:xfrm rot="0">
            <a:off x="2534873" y="1101655"/>
            <a:ext cx="14374944" cy="8834190"/>
          </a:xfrm>
          <a:prstGeom prst="rect">
            <a:avLst/>
          </a:prstGeom>
        </p:spPr>
        <p:txBody>
          <a:bodyPr anchor="t" rtlCol="false" tIns="0" lIns="0" bIns="0" rIns="0">
            <a:spAutoFit/>
          </a:bodyPr>
          <a:lstStyle/>
          <a:p>
            <a:pPr>
              <a:lnSpc>
                <a:spcPts val="4412"/>
              </a:lnSpc>
            </a:pPr>
          </a:p>
          <a:p>
            <a:pPr marL="732866" indent="-366433" lvl="1">
              <a:lnSpc>
                <a:spcPts val="4412"/>
              </a:lnSpc>
              <a:buFont typeface="Arial"/>
              <a:buChar char="•"/>
            </a:pPr>
            <a:r>
              <a:rPr lang="en-US" sz="3394">
                <a:solidFill>
                  <a:srgbClr val="000000"/>
                </a:solidFill>
                <a:latin typeface="Archive"/>
              </a:rPr>
              <a:t>Personalization: </a:t>
            </a:r>
            <a:r>
              <a:rPr lang="en-US" sz="3394">
                <a:solidFill>
                  <a:srgbClr val="FFFFFF"/>
                </a:solidFill>
                <a:latin typeface="Archive"/>
              </a:rPr>
              <a:t>By leveraging generative AI models, your recommender system can understand individual user preferences with greater accuracy, providing recommendations tailored to each user's unique tastes and interests.</a:t>
            </a:r>
          </a:p>
          <a:p>
            <a:pPr marL="732866" indent="-366433" lvl="1">
              <a:lnSpc>
                <a:spcPts val="4412"/>
              </a:lnSpc>
              <a:buFont typeface="Arial"/>
              <a:buChar char="•"/>
            </a:pPr>
            <a:r>
              <a:rPr lang="en-US" sz="3394">
                <a:solidFill>
                  <a:srgbClr val="000000"/>
                </a:solidFill>
                <a:latin typeface="Archive"/>
              </a:rPr>
              <a:t>Diversity and Novelty:</a:t>
            </a:r>
            <a:r>
              <a:rPr lang="en-US" sz="3394">
                <a:solidFill>
                  <a:srgbClr val="FFFFFF"/>
                </a:solidFill>
                <a:latin typeface="Archive"/>
              </a:rPr>
              <a:t> The incorporation of Generative Adversarial Networks (GANs) enables your system to generate diverse and novel movie recommendations, ensuring that users are exposed to a wide range of content beyond their usual preferences.</a:t>
            </a:r>
          </a:p>
          <a:p>
            <a:pPr marL="732866" indent="-366433" lvl="1">
              <a:lnSpc>
                <a:spcPts val="4412"/>
              </a:lnSpc>
              <a:buFont typeface="Arial"/>
              <a:buChar char="•"/>
            </a:pPr>
            <a:r>
              <a:rPr lang="en-US" sz="3394">
                <a:solidFill>
                  <a:srgbClr val="000000"/>
                </a:solidFill>
                <a:latin typeface="Archive"/>
              </a:rPr>
              <a:t>Continuous Learning:</a:t>
            </a:r>
            <a:r>
              <a:rPr lang="en-US" sz="3394">
                <a:solidFill>
                  <a:srgbClr val="FFFFFF"/>
                </a:solidFill>
                <a:latin typeface="Archive"/>
              </a:rPr>
              <a:t> Through feedback mechanisms, your system continuously learns from user interactions and adapts its recommendations over time, improving the accuracy and relevance of suggestions with each interaction.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779964">
            <a:off x="-7437564" y="2981681"/>
            <a:ext cx="9213902" cy="5377568"/>
          </a:xfrm>
          <a:custGeom>
            <a:avLst/>
            <a:gdLst/>
            <a:ahLst/>
            <a:cxnLst/>
            <a:rect r="r" b="b" t="t" l="l"/>
            <a:pathLst>
              <a:path h="5377568" w="9213902">
                <a:moveTo>
                  <a:pt x="0" y="0"/>
                </a:moveTo>
                <a:lnTo>
                  <a:pt x="9213902" y="0"/>
                </a:lnTo>
                <a:lnTo>
                  <a:pt x="9213902" y="5377568"/>
                </a:lnTo>
                <a:lnTo>
                  <a:pt x="0" y="53775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18195301" y="2831940"/>
            <a:ext cx="3477318" cy="8462498"/>
          </a:xfrm>
          <a:custGeom>
            <a:avLst/>
            <a:gdLst/>
            <a:ahLst/>
            <a:cxnLst/>
            <a:rect r="r" b="b" t="t" l="l"/>
            <a:pathLst>
              <a:path h="8462498" w="3477318">
                <a:moveTo>
                  <a:pt x="0" y="0"/>
                </a:moveTo>
                <a:lnTo>
                  <a:pt x="3477317" y="0"/>
                </a:lnTo>
                <a:lnTo>
                  <a:pt x="3477317" y="8462498"/>
                </a:lnTo>
                <a:lnTo>
                  <a:pt x="0" y="84624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733800" y="510131"/>
            <a:ext cx="8982095" cy="1056189"/>
          </a:xfrm>
          <a:prstGeom prst="rect">
            <a:avLst/>
          </a:prstGeom>
        </p:spPr>
        <p:txBody>
          <a:bodyPr anchor="t" rtlCol="false" tIns="0" lIns="0" bIns="0" rIns="0">
            <a:spAutoFit/>
          </a:bodyPr>
          <a:lstStyle/>
          <a:p>
            <a:pPr>
              <a:lnSpc>
                <a:spcPts val="8345"/>
              </a:lnSpc>
            </a:pPr>
            <a:r>
              <a:rPr lang="en-US" sz="7072">
                <a:solidFill>
                  <a:srgbClr val="000000"/>
                </a:solidFill>
                <a:latin typeface="Archive"/>
              </a:rPr>
              <a:t>SYSTEM APPROACH</a:t>
            </a:r>
          </a:p>
        </p:txBody>
      </p:sp>
      <p:sp>
        <p:nvSpPr>
          <p:cNvPr name="TextBox 5" id="5"/>
          <p:cNvSpPr txBox="true"/>
          <p:nvPr/>
        </p:nvSpPr>
        <p:spPr>
          <a:xfrm rot="0">
            <a:off x="1611982" y="1566319"/>
            <a:ext cx="15064036" cy="9095486"/>
          </a:xfrm>
          <a:prstGeom prst="rect">
            <a:avLst/>
          </a:prstGeom>
        </p:spPr>
        <p:txBody>
          <a:bodyPr anchor="t" rtlCol="false" tIns="0" lIns="0" bIns="0" rIns="0">
            <a:spAutoFit/>
          </a:bodyPr>
          <a:lstStyle/>
          <a:p>
            <a:pPr marL="734082" indent="-367041" lvl="1">
              <a:lnSpc>
                <a:spcPts val="4012"/>
              </a:lnSpc>
              <a:buAutoNum type="arabicPeriod" startAt="1"/>
            </a:pPr>
            <a:r>
              <a:rPr lang="en-US" sz="3400">
                <a:solidFill>
                  <a:srgbClr val="000000"/>
                </a:solidFill>
                <a:latin typeface="Archive"/>
              </a:rPr>
              <a:t>Data Collection &amp; Preprocessing:</a:t>
            </a:r>
            <a:r>
              <a:rPr lang="en-US" sz="3400">
                <a:solidFill>
                  <a:srgbClr val="1C53A3"/>
                </a:solidFill>
                <a:latin typeface="Archive"/>
              </a:rPr>
              <a:t> Gather movie data from sources like IMDb, preprocess, and clean the dataset.</a:t>
            </a:r>
          </a:p>
          <a:p>
            <a:pPr marL="734082" indent="-367041" lvl="1">
              <a:lnSpc>
                <a:spcPts val="4012"/>
              </a:lnSpc>
              <a:spcBef>
                <a:spcPct val="0"/>
              </a:spcBef>
              <a:buAutoNum type="arabicPeriod" startAt="1"/>
            </a:pPr>
            <a:r>
              <a:rPr lang="en-US" sz="3400">
                <a:solidFill>
                  <a:srgbClr val="000000"/>
                </a:solidFill>
                <a:latin typeface="Archive"/>
              </a:rPr>
              <a:t>User Pr</a:t>
            </a:r>
            <a:r>
              <a:rPr lang="en-US" sz="3400">
                <a:solidFill>
                  <a:srgbClr val="000000"/>
                </a:solidFill>
                <a:latin typeface="Archive"/>
              </a:rPr>
              <a:t>ofile Creation:</a:t>
            </a:r>
            <a:r>
              <a:rPr lang="en-US" sz="3400">
                <a:solidFill>
                  <a:srgbClr val="1C53A3"/>
                </a:solidFill>
                <a:latin typeface="Archive"/>
              </a:rPr>
              <a:t> Allow users to create profiles and input preferences such as favorite genres, actors, and directors.</a:t>
            </a:r>
          </a:p>
          <a:p>
            <a:pPr marL="734082" indent="-367041" lvl="1">
              <a:lnSpc>
                <a:spcPts val="4012"/>
              </a:lnSpc>
              <a:spcBef>
                <a:spcPct val="0"/>
              </a:spcBef>
              <a:buAutoNum type="arabicPeriod" startAt="1"/>
            </a:pPr>
            <a:r>
              <a:rPr lang="en-US" sz="3400">
                <a:solidFill>
                  <a:srgbClr val="000000"/>
                </a:solidFill>
                <a:latin typeface="Archive"/>
              </a:rPr>
              <a:t>Recommendation Engine:</a:t>
            </a:r>
            <a:r>
              <a:rPr lang="en-US" sz="3400">
                <a:solidFill>
                  <a:srgbClr val="1C53A3"/>
                </a:solidFill>
                <a:latin typeface="Archive"/>
              </a:rPr>
              <a:t> Utilize the trained generative AI model to generate personalized movie recommendations based on user profiles and historical interactions.</a:t>
            </a:r>
          </a:p>
          <a:p>
            <a:pPr marL="734082" indent="-367041" lvl="1">
              <a:lnSpc>
                <a:spcPts val="4012"/>
              </a:lnSpc>
              <a:spcBef>
                <a:spcPct val="0"/>
              </a:spcBef>
              <a:buAutoNum type="arabicPeriod" startAt="1"/>
            </a:pPr>
            <a:r>
              <a:rPr lang="en-US" sz="3400">
                <a:solidFill>
                  <a:srgbClr val="000000"/>
                </a:solidFill>
                <a:latin typeface="Archive"/>
              </a:rPr>
              <a:t>Interactive Interface:</a:t>
            </a:r>
            <a:r>
              <a:rPr lang="en-US" sz="3400">
                <a:solidFill>
                  <a:srgbClr val="1C53A3"/>
                </a:solidFill>
                <a:latin typeface="Archive"/>
              </a:rPr>
              <a:t> Develop an intuitive user interface where users can explore recommendations, provide feedback, and refine preferences.</a:t>
            </a:r>
          </a:p>
          <a:p>
            <a:pPr marL="734082" indent="-367041" lvl="1">
              <a:lnSpc>
                <a:spcPts val="4012"/>
              </a:lnSpc>
              <a:spcBef>
                <a:spcPct val="0"/>
              </a:spcBef>
              <a:buAutoNum type="arabicPeriod" startAt="1"/>
            </a:pPr>
            <a:r>
              <a:rPr lang="en-US" sz="3400">
                <a:solidFill>
                  <a:srgbClr val="000000"/>
                </a:solidFill>
                <a:latin typeface="Archive"/>
              </a:rPr>
              <a:t>Continuous Learning:</a:t>
            </a:r>
            <a:r>
              <a:rPr lang="en-US" sz="3400">
                <a:solidFill>
                  <a:srgbClr val="1C53A3"/>
                </a:solidFill>
                <a:latin typeface="Archive"/>
              </a:rPr>
              <a:t> Incorporate feedback mechanisms to update user profiles and improve recommendation accuracy over time.</a:t>
            </a:r>
          </a:p>
          <a:p>
            <a:pPr marL="734082" indent="-367041" lvl="1">
              <a:lnSpc>
                <a:spcPts val="4012"/>
              </a:lnSpc>
              <a:spcBef>
                <a:spcPct val="0"/>
              </a:spcBef>
              <a:buAutoNum type="arabicPeriod" startAt="1"/>
            </a:pPr>
            <a:r>
              <a:rPr lang="en-US" sz="3400">
                <a:solidFill>
                  <a:srgbClr val="000000"/>
                </a:solidFill>
                <a:latin typeface="Archive"/>
              </a:rPr>
              <a:t>Scalable Deployment:</a:t>
            </a:r>
            <a:r>
              <a:rPr lang="en-US" sz="3400">
                <a:solidFill>
                  <a:srgbClr val="1C53A3"/>
                </a:solidFill>
                <a:latin typeface="Archive"/>
              </a:rPr>
              <a:t> Deploy the recommendation system on cloud infrastructure to handle large volumes of users and provide seamless experiences across devices</a:t>
            </a:r>
          </a:p>
          <a:p>
            <a:pPr>
              <a:lnSpc>
                <a:spcPts val="4012"/>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0">
            <a:off x="14066339" y="-1243888"/>
            <a:ext cx="10372809" cy="4545176"/>
          </a:xfrm>
          <a:custGeom>
            <a:avLst/>
            <a:gdLst/>
            <a:ahLst/>
            <a:cxnLst/>
            <a:rect r="r" b="b" t="t" l="l"/>
            <a:pathLst>
              <a:path h="4545176" w="10372809">
                <a:moveTo>
                  <a:pt x="0" y="0"/>
                </a:moveTo>
                <a:lnTo>
                  <a:pt x="10372809" y="0"/>
                </a:lnTo>
                <a:lnTo>
                  <a:pt x="10372809" y="4545176"/>
                </a:lnTo>
                <a:lnTo>
                  <a:pt x="0" y="45451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3773658" y="1028700"/>
            <a:ext cx="4802358" cy="11687153"/>
          </a:xfrm>
          <a:custGeom>
            <a:avLst/>
            <a:gdLst/>
            <a:ahLst/>
            <a:cxnLst/>
            <a:rect r="r" b="b" t="t" l="l"/>
            <a:pathLst>
              <a:path h="11687153" w="4802358">
                <a:moveTo>
                  <a:pt x="4802358" y="0"/>
                </a:moveTo>
                <a:lnTo>
                  <a:pt x="0" y="0"/>
                </a:lnTo>
                <a:lnTo>
                  <a:pt x="0" y="11687153"/>
                </a:lnTo>
                <a:lnTo>
                  <a:pt x="4802358" y="11687153"/>
                </a:lnTo>
                <a:lnTo>
                  <a:pt x="480235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778455" y="553847"/>
            <a:ext cx="12287884" cy="959231"/>
          </a:xfrm>
          <a:prstGeom prst="rect">
            <a:avLst/>
          </a:prstGeom>
        </p:spPr>
        <p:txBody>
          <a:bodyPr anchor="t" rtlCol="false" tIns="0" lIns="0" bIns="0" rIns="0">
            <a:spAutoFit/>
          </a:bodyPr>
          <a:lstStyle/>
          <a:p>
            <a:pPr algn="ctr">
              <a:lnSpc>
                <a:spcPts val="7552"/>
              </a:lnSpc>
            </a:pPr>
            <a:r>
              <a:rPr lang="en-US" sz="6400">
                <a:solidFill>
                  <a:srgbClr val="000000"/>
                </a:solidFill>
                <a:latin typeface="HK Grotesk Bold"/>
              </a:rPr>
              <a:t>ALGORITHM &amp; DEPLOYMENT</a:t>
            </a:r>
          </a:p>
        </p:txBody>
      </p:sp>
      <p:sp>
        <p:nvSpPr>
          <p:cNvPr name="TextBox 5" id="5"/>
          <p:cNvSpPr txBox="true"/>
          <p:nvPr/>
        </p:nvSpPr>
        <p:spPr>
          <a:xfrm rot="0">
            <a:off x="1028700" y="1643648"/>
            <a:ext cx="14897699" cy="8424193"/>
          </a:xfrm>
          <a:prstGeom prst="rect">
            <a:avLst/>
          </a:prstGeom>
        </p:spPr>
        <p:txBody>
          <a:bodyPr anchor="t" rtlCol="false" tIns="0" lIns="0" bIns="0" rIns="0">
            <a:spAutoFit/>
          </a:bodyPr>
          <a:lstStyle/>
          <a:p>
            <a:pPr marL="740039" indent="-370020" lvl="1">
              <a:lnSpc>
                <a:spcPts val="4456"/>
              </a:lnSpc>
              <a:buAutoNum type="arabicPeriod" startAt="1"/>
            </a:pPr>
            <a:r>
              <a:rPr lang="en-US" sz="3427">
                <a:solidFill>
                  <a:srgbClr val="000000"/>
                </a:solidFill>
                <a:latin typeface="Archive"/>
              </a:rPr>
              <a:t>Data Preprocessing:</a:t>
            </a:r>
            <a:r>
              <a:rPr lang="en-US" sz="3427">
                <a:solidFill>
                  <a:srgbClr val="FFFFFF"/>
                </a:solidFill>
                <a:latin typeface="Archive"/>
              </a:rPr>
              <a:t> Clean and preprocess the movie dataset, extracting relevant features.</a:t>
            </a:r>
          </a:p>
          <a:p>
            <a:pPr marL="740039" indent="-370020" lvl="1">
              <a:lnSpc>
                <a:spcPts val="4456"/>
              </a:lnSpc>
              <a:buAutoNum type="arabicPeriod" startAt="1"/>
            </a:pPr>
            <a:r>
              <a:rPr lang="en-US" sz="3427">
                <a:solidFill>
                  <a:srgbClr val="000000"/>
                </a:solidFill>
                <a:latin typeface="Archive"/>
              </a:rPr>
              <a:t>Training Collaborative Filtering Model:</a:t>
            </a:r>
            <a:r>
              <a:rPr lang="en-US" sz="3427">
                <a:solidFill>
                  <a:srgbClr val="FFFFFF"/>
                </a:solidFill>
                <a:latin typeface="Archive"/>
              </a:rPr>
              <a:t> Build a collaborative filtering model to capture user preferences and item similarities.</a:t>
            </a:r>
          </a:p>
          <a:p>
            <a:pPr marL="740039" indent="-370020" lvl="1">
              <a:lnSpc>
                <a:spcPts val="4456"/>
              </a:lnSpc>
              <a:buAutoNum type="arabicPeriod" startAt="1"/>
            </a:pPr>
            <a:r>
              <a:rPr lang="en-US" sz="3427">
                <a:solidFill>
                  <a:srgbClr val="000000"/>
                </a:solidFill>
                <a:latin typeface="Archive"/>
              </a:rPr>
              <a:t>Training GANs:</a:t>
            </a:r>
            <a:r>
              <a:rPr lang="en-US" sz="3427">
                <a:solidFill>
                  <a:srgbClr val="FFFFFF"/>
                </a:solidFill>
                <a:latin typeface="Archive"/>
              </a:rPr>
              <a:t> Train GANs to generate synthetic user</a:t>
            </a:r>
            <a:r>
              <a:rPr lang="en-US" sz="3427">
                <a:solidFill>
                  <a:srgbClr val="FFFFFF"/>
                </a:solidFill>
                <a:latin typeface="Archive"/>
              </a:rPr>
              <a:t>-item interactions, enhancing the diversity of recommendations.</a:t>
            </a:r>
          </a:p>
          <a:p>
            <a:pPr marL="740039" indent="-370020" lvl="1">
              <a:lnSpc>
                <a:spcPts val="4456"/>
              </a:lnSpc>
              <a:buAutoNum type="arabicPeriod" startAt="1"/>
            </a:pPr>
            <a:r>
              <a:rPr lang="en-US" sz="3427">
                <a:solidFill>
                  <a:srgbClr val="000000"/>
                </a:solidFill>
                <a:latin typeface="Archive"/>
              </a:rPr>
              <a:t>Recommendation Generation:</a:t>
            </a:r>
            <a:r>
              <a:rPr lang="en-US" sz="3427">
                <a:solidFill>
                  <a:srgbClr val="FFFFFF"/>
                </a:solidFill>
                <a:latin typeface="Archive"/>
              </a:rPr>
              <a:t> Combine collaborative filtering results with GAN-generated recommendations to produce personalized suggestions.</a:t>
            </a:r>
          </a:p>
          <a:p>
            <a:pPr marL="740039" indent="-370020" lvl="1">
              <a:lnSpc>
                <a:spcPts val="4456"/>
              </a:lnSpc>
              <a:buAutoNum type="arabicPeriod" startAt="1"/>
            </a:pPr>
            <a:r>
              <a:rPr lang="en-US" sz="3427">
                <a:solidFill>
                  <a:srgbClr val="000000"/>
                </a:solidFill>
                <a:latin typeface="Archive"/>
              </a:rPr>
              <a:t>Deployment: </a:t>
            </a:r>
            <a:r>
              <a:rPr lang="en-US" sz="3427">
                <a:solidFill>
                  <a:srgbClr val="FFFFFF"/>
                </a:solidFill>
                <a:latin typeface="Archive"/>
              </a:rPr>
              <a:t>Deploy the recommendation system on a scalable platform, such as a web application or mobile app, to provide real-time recommendations to users</a:t>
            </a:r>
          </a:p>
          <a:p>
            <a:pPr>
              <a:lnSpc>
                <a:spcPts val="4456"/>
              </a:lnSpc>
            </a:pPr>
          </a:p>
        </p:txBody>
      </p:sp>
      <p:sp>
        <p:nvSpPr>
          <p:cNvPr name="Freeform 6" id="6"/>
          <p:cNvSpPr/>
          <p:nvPr/>
        </p:nvSpPr>
        <p:spPr>
          <a:xfrm flipH="true" flipV="false" rot="-6516449">
            <a:off x="17054054" y="3440172"/>
            <a:ext cx="4802358" cy="11687153"/>
          </a:xfrm>
          <a:custGeom>
            <a:avLst/>
            <a:gdLst/>
            <a:ahLst/>
            <a:cxnLst/>
            <a:rect r="r" b="b" t="t" l="l"/>
            <a:pathLst>
              <a:path h="11687153" w="4802358">
                <a:moveTo>
                  <a:pt x="4802358" y="0"/>
                </a:moveTo>
                <a:lnTo>
                  <a:pt x="0" y="0"/>
                </a:lnTo>
                <a:lnTo>
                  <a:pt x="0" y="11687153"/>
                </a:lnTo>
                <a:lnTo>
                  <a:pt x="4802358" y="11687153"/>
                </a:lnTo>
                <a:lnTo>
                  <a:pt x="480235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8115300" cy="4114800"/>
          </a:xfrm>
          <a:custGeom>
            <a:avLst/>
            <a:gdLst/>
            <a:ahLst/>
            <a:cxnLst/>
            <a:rect r="r" b="b" t="t" l="l"/>
            <a:pathLst>
              <a:path h="4114800" w="8115300">
                <a:moveTo>
                  <a:pt x="0" y="0"/>
                </a:moveTo>
                <a:lnTo>
                  <a:pt x="8115300" y="0"/>
                </a:lnTo>
                <a:lnTo>
                  <a:pt x="8115300" y="4114800"/>
                </a:lnTo>
                <a:lnTo>
                  <a:pt x="0" y="4114800"/>
                </a:lnTo>
                <a:lnTo>
                  <a:pt x="0" y="0"/>
                </a:lnTo>
                <a:close/>
              </a:path>
            </a:pathLst>
          </a:custGeom>
          <a:blipFill>
            <a:blip r:embed="rId2"/>
            <a:stretch>
              <a:fillRect l="0" t="0" r="-9154" b="-21093"/>
            </a:stretch>
          </a:blipFill>
        </p:spPr>
      </p:sp>
      <p:sp>
        <p:nvSpPr>
          <p:cNvPr name="Freeform 3" id="3"/>
          <p:cNvSpPr/>
          <p:nvPr/>
        </p:nvSpPr>
        <p:spPr>
          <a:xfrm flipH="false" flipV="false" rot="0">
            <a:off x="9144000" y="1028700"/>
            <a:ext cx="8348837" cy="4114800"/>
          </a:xfrm>
          <a:custGeom>
            <a:avLst/>
            <a:gdLst/>
            <a:ahLst/>
            <a:cxnLst/>
            <a:rect r="r" b="b" t="t" l="l"/>
            <a:pathLst>
              <a:path h="4114800" w="8348837">
                <a:moveTo>
                  <a:pt x="0" y="0"/>
                </a:moveTo>
                <a:lnTo>
                  <a:pt x="8348837" y="0"/>
                </a:lnTo>
                <a:lnTo>
                  <a:pt x="8348837" y="4114800"/>
                </a:lnTo>
                <a:lnTo>
                  <a:pt x="0" y="4114800"/>
                </a:lnTo>
                <a:lnTo>
                  <a:pt x="0" y="0"/>
                </a:lnTo>
                <a:close/>
              </a:path>
            </a:pathLst>
          </a:custGeom>
          <a:blipFill>
            <a:blip r:embed="rId3"/>
            <a:stretch>
              <a:fillRect l="0" t="-7064" r="0" b="-7064"/>
            </a:stretch>
          </a:blipFill>
        </p:spPr>
      </p:sp>
      <p:sp>
        <p:nvSpPr>
          <p:cNvPr name="Freeform 4" id="4"/>
          <p:cNvSpPr/>
          <p:nvPr/>
        </p:nvSpPr>
        <p:spPr>
          <a:xfrm flipH="false" flipV="false" rot="0">
            <a:off x="1028700" y="5143500"/>
            <a:ext cx="8115300" cy="4621598"/>
          </a:xfrm>
          <a:custGeom>
            <a:avLst/>
            <a:gdLst/>
            <a:ahLst/>
            <a:cxnLst/>
            <a:rect r="r" b="b" t="t" l="l"/>
            <a:pathLst>
              <a:path h="4621598" w="8115300">
                <a:moveTo>
                  <a:pt x="0" y="0"/>
                </a:moveTo>
                <a:lnTo>
                  <a:pt x="8115300" y="0"/>
                </a:lnTo>
                <a:lnTo>
                  <a:pt x="8115300" y="4621598"/>
                </a:lnTo>
                <a:lnTo>
                  <a:pt x="0" y="4621598"/>
                </a:lnTo>
                <a:lnTo>
                  <a:pt x="0" y="0"/>
                </a:lnTo>
                <a:close/>
              </a:path>
            </a:pathLst>
          </a:custGeom>
          <a:blipFill>
            <a:blip r:embed="rId4"/>
            <a:stretch>
              <a:fillRect l="0" t="-10729" r="-13522" b="-1399"/>
            </a:stretch>
          </a:blipFill>
        </p:spPr>
      </p:sp>
      <p:sp>
        <p:nvSpPr>
          <p:cNvPr name="Freeform 5" id="5"/>
          <p:cNvSpPr/>
          <p:nvPr/>
        </p:nvSpPr>
        <p:spPr>
          <a:xfrm flipH="false" flipV="false" rot="0">
            <a:off x="9144000" y="5143500"/>
            <a:ext cx="8348837" cy="4696221"/>
          </a:xfrm>
          <a:custGeom>
            <a:avLst/>
            <a:gdLst/>
            <a:ahLst/>
            <a:cxnLst/>
            <a:rect r="r" b="b" t="t" l="l"/>
            <a:pathLst>
              <a:path h="4696221" w="8348837">
                <a:moveTo>
                  <a:pt x="0" y="0"/>
                </a:moveTo>
                <a:lnTo>
                  <a:pt x="8348837" y="0"/>
                </a:lnTo>
                <a:lnTo>
                  <a:pt x="8348837" y="4696221"/>
                </a:lnTo>
                <a:lnTo>
                  <a:pt x="0" y="4696221"/>
                </a:lnTo>
                <a:lnTo>
                  <a:pt x="0" y="0"/>
                </a:lnTo>
                <a:close/>
              </a:path>
            </a:pathLst>
          </a:custGeom>
          <a:blipFill>
            <a:blip r:embed="rId5"/>
            <a:stretch>
              <a:fillRect l="0" t="0" r="0" b="0"/>
            </a:stretch>
          </a:blipFill>
        </p:spPr>
      </p:sp>
      <p:sp>
        <p:nvSpPr>
          <p:cNvPr name="TextBox 6" id="6"/>
          <p:cNvSpPr txBox="true"/>
          <p:nvPr/>
        </p:nvSpPr>
        <p:spPr>
          <a:xfrm rot="0">
            <a:off x="7469684" y="-133350"/>
            <a:ext cx="3348633" cy="1177278"/>
          </a:xfrm>
          <a:prstGeom prst="rect">
            <a:avLst/>
          </a:prstGeom>
        </p:spPr>
        <p:txBody>
          <a:bodyPr anchor="t" rtlCol="false" tIns="0" lIns="0" bIns="0" rIns="0">
            <a:spAutoFit/>
          </a:bodyPr>
          <a:lstStyle/>
          <a:p>
            <a:pPr algn="ctr">
              <a:lnSpc>
                <a:spcPts val="9660"/>
              </a:lnSpc>
            </a:pPr>
            <a:r>
              <a:rPr lang="en-US" sz="6900">
                <a:solidFill>
                  <a:srgbClr val="000000"/>
                </a:solidFill>
                <a:latin typeface="Canva Sans Bold"/>
              </a:rPr>
              <a:t>RESULT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DAGBoO3X_sw</dc:identifier>
  <dcterms:modified xsi:type="dcterms:W3CDTF">2011-08-01T06:04:30Z</dcterms:modified>
  <cp:revision>1</cp:revision>
  <dc:title>White and Blue Simple Modern Abstract  IT Communication Keynote Presentation</dc:title>
</cp:coreProperties>
</file>